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26"/>
  </p:notesMasterIdLst>
  <p:handoutMasterIdLst>
    <p:handoutMasterId r:id="rId27"/>
  </p:handoutMasterIdLst>
  <p:sldIdLst>
    <p:sldId id="358" r:id="rId9"/>
    <p:sldId id="310" r:id="rId10"/>
    <p:sldId id="368" r:id="rId11"/>
    <p:sldId id="365" r:id="rId12"/>
    <p:sldId id="379" r:id="rId13"/>
    <p:sldId id="380" r:id="rId14"/>
    <p:sldId id="381" r:id="rId15"/>
    <p:sldId id="382" r:id="rId16"/>
    <p:sldId id="376" r:id="rId17"/>
    <p:sldId id="383" r:id="rId18"/>
    <p:sldId id="384" r:id="rId19"/>
    <p:sldId id="388" r:id="rId20"/>
    <p:sldId id="385" r:id="rId21"/>
    <p:sldId id="386" r:id="rId22"/>
    <p:sldId id="387" r:id="rId23"/>
    <p:sldId id="389" r:id="rId24"/>
    <p:sldId id="258" r:id="rId25"/>
  </p:sldIdLst>
  <p:sldSz cx="10693400" cy="7561263"/>
  <p:notesSz cx="6735763" cy="9866313"/>
  <p:embeddedFontLst>
    <p:embeddedFont>
      <p:font typeface="나눔스퀘어" panose="020B0600000101010101" pitchFamily="50" charset="-127"/>
      <p:regular r:id="rId28"/>
    </p:embeddedFont>
    <p:embeddedFont>
      <p:font typeface="나눔스퀘어 Bold" panose="020B0600000101010101" pitchFamily="50" charset="-127"/>
      <p:bold r:id="rId29"/>
    </p:embeddedFont>
    <p:embeddedFont>
      <p:font typeface="나눔스퀘어 Light" panose="020B0600000101010101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79"/>
            <p14:sldId id="380"/>
            <p14:sldId id="381"/>
            <p14:sldId id="382"/>
            <p14:sldId id="376"/>
            <p14:sldId id="383"/>
            <p14:sldId id="384"/>
            <p14:sldId id="388"/>
            <p14:sldId id="385"/>
            <p14:sldId id="386"/>
            <p14:sldId id="387"/>
            <p14:sldId id="389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698D"/>
    <a:srgbClr val="4E4B47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96" d="100"/>
          <a:sy n="96" d="100"/>
        </p:scale>
        <p:origin x="27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3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font" Target="fonts/font5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1.fntdata"/><Relationship Id="rId36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퍼포먼스 보고서 안내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 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성능 분석기 측정 방법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특히 사용될 파일 조작들을 충분히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진행하는게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가장 중요합니다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2.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분석기 측정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4C3E3-FA74-8D11-881A-BCBA0641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83" y="2268463"/>
            <a:ext cx="6264878" cy="367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3C876-7C79-C4CF-4B5B-B9C5CEF5C2F3}"/>
              </a:ext>
            </a:extLst>
          </p:cNvPr>
          <p:cNvSpPr txBox="1"/>
          <p:nvPr/>
        </p:nvSpPr>
        <p:spPr>
          <a:xfrm>
            <a:off x="7314629" y="2595761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원하는 파일을 연 후 최적화 탭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25A7A0D-21F1-0857-CD21-AD826D821896}"/>
              </a:ext>
            </a:extLst>
          </p:cNvPr>
          <p:cNvSpPr/>
          <p:nvPr/>
        </p:nvSpPr>
        <p:spPr>
          <a:xfrm>
            <a:off x="6928571" y="2567035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BCA16-1409-EEA6-DDDF-E645D578B110}"/>
              </a:ext>
            </a:extLst>
          </p:cNvPr>
          <p:cNvSpPr txBox="1"/>
          <p:nvPr/>
        </p:nvSpPr>
        <p:spPr>
          <a:xfrm>
            <a:off x="7314629" y="3396418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성능 분석기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0EBF90B5-D1F1-95A5-F828-A4154EF1AD34}"/>
              </a:ext>
            </a:extLst>
          </p:cNvPr>
          <p:cNvSpPr/>
          <p:nvPr/>
        </p:nvSpPr>
        <p:spPr>
          <a:xfrm>
            <a:off x="6928571" y="3367692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DE8771-00E3-0DDD-ECAC-081A821B89FE}"/>
              </a:ext>
            </a:extLst>
          </p:cNvPr>
          <p:cNvSpPr txBox="1"/>
          <p:nvPr/>
        </p:nvSpPr>
        <p:spPr>
          <a:xfrm>
            <a:off x="7314629" y="4283920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기록 시작 버튼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1F32B6F-7ADE-59E4-1D81-A40365634EBF}"/>
              </a:ext>
            </a:extLst>
          </p:cNvPr>
          <p:cNvSpPr/>
          <p:nvPr/>
        </p:nvSpPr>
        <p:spPr>
          <a:xfrm>
            <a:off x="6928571" y="4255194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B10671-B378-D163-ED53-D2EA0C9C3988}"/>
              </a:ext>
            </a:extLst>
          </p:cNvPr>
          <p:cNvSpPr txBox="1"/>
          <p:nvPr/>
        </p:nvSpPr>
        <p:spPr>
          <a:xfrm>
            <a:off x="7314629" y="5184604"/>
            <a:ext cx="2840908" cy="100027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 조작하기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- Ex)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슬라이서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변경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페이지 이동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</a:t>
            </a:r>
            <a:b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정렬 변경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크로스 필터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확인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리프레시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등 보고서에서 사용 예정인 조작들 시행해보기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9FC907F-07C0-ECBD-71A9-0A0891404527}"/>
              </a:ext>
            </a:extLst>
          </p:cNvPr>
          <p:cNvSpPr/>
          <p:nvPr/>
        </p:nvSpPr>
        <p:spPr>
          <a:xfrm>
            <a:off x="6928571" y="5155878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4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566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성능 측정 후 내보내기로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JSON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형태의 파일로 결과 저장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AA5E56-289C-4C74-0CAF-0BE36C5D3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29" y="2749656"/>
            <a:ext cx="6120862" cy="2882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461069-E0C6-54C8-B98D-D233E1E291FD}"/>
              </a:ext>
            </a:extLst>
          </p:cNvPr>
          <p:cNvSpPr txBox="1"/>
          <p:nvPr/>
        </p:nvSpPr>
        <p:spPr>
          <a:xfrm>
            <a:off x="7311715" y="3790603"/>
            <a:ext cx="2840908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내보내기를 통해 원하는 경로 및 파일명 선택 후 저장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A2E22533-2142-55E2-FA6D-D3D00E194688}"/>
              </a:ext>
            </a:extLst>
          </p:cNvPr>
          <p:cNvSpPr/>
          <p:nvPr/>
        </p:nvSpPr>
        <p:spPr>
          <a:xfrm>
            <a:off x="6925657" y="3761877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5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56356-5B55-D275-73B6-0869E3599A67}"/>
              </a:ext>
            </a:extLst>
          </p:cNvPr>
          <p:cNvSpPr txBox="1"/>
          <p:nvPr/>
        </p:nvSpPr>
        <p:spPr>
          <a:xfrm>
            <a:off x="7311715" y="4591260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해당 파일 확인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D7FFB43-FA01-FFB4-E2FA-8EF42CB1309B}"/>
              </a:ext>
            </a:extLst>
          </p:cNvPr>
          <p:cNvSpPr/>
          <p:nvPr/>
        </p:nvSpPr>
        <p:spPr>
          <a:xfrm>
            <a:off x="6925657" y="4562534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6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F5D764FD-36DA-6E75-25A6-EF78EAE7FA95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2.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분석기 측정</a:t>
            </a:r>
          </a:p>
        </p:txBody>
      </p:sp>
    </p:spTree>
    <p:extLst>
      <p:ext uri="{BB962C8B-B14F-4D97-AF65-F5344CB8AC3E}">
        <p14:creationId xmlns:p14="http://schemas.microsoft.com/office/powerpoint/2010/main" val="182377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 데이터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4386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26">
            <a:extLst>
              <a:ext uri="{FF2B5EF4-FFF2-40B4-BE49-F238E27FC236}">
                <a16:creationId xmlns:a16="http://schemas.microsoft.com/office/drawing/2014/main" id="{81102BE6-4719-6801-8E6A-C0D8EACFFA51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3.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 데이터 입력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F79F4-5232-925D-9987-8E09D530D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44" y="2058167"/>
            <a:ext cx="5026316" cy="46458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F2431-C832-6A84-EC18-23FF7F3A56D1}"/>
              </a:ext>
            </a:extLst>
          </p:cNvPr>
          <p:cNvSpPr txBox="1"/>
          <p:nvPr/>
        </p:nvSpPr>
        <p:spPr>
          <a:xfrm>
            <a:off x="7311715" y="3449317"/>
            <a:ext cx="2840908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저장된 성능 측정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JSON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 선택 후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우클릭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지정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B7085CAF-F83A-5BA6-D5E0-4CFFD110429D}"/>
              </a:ext>
            </a:extLst>
          </p:cNvPr>
          <p:cNvSpPr/>
          <p:nvPr/>
        </p:nvSpPr>
        <p:spPr>
          <a:xfrm>
            <a:off x="6925657" y="3420591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00BB2-57D8-F291-7389-97750A0C9275}"/>
              </a:ext>
            </a:extLst>
          </p:cNvPr>
          <p:cNvSpPr txBox="1"/>
          <p:nvPr/>
        </p:nvSpPr>
        <p:spPr>
          <a:xfrm>
            <a:off x="7311715" y="4249974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경로로 복사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B220B07C-7A79-5B2D-661C-C14678407CDD}"/>
              </a:ext>
            </a:extLst>
          </p:cNvPr>
          <p:cNvSpPr/>
          <p:nvPr/>
        </p:nvSpPr>
        <p:spPr>
          <a:xfrm>
            <a:off x="6925657" y="4221248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360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014293-6910-C3F7-8FE2-B99575D78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80" y="2239069"/>
            <a:ext cx="5980993" cy="4284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DE7C27-EC2A-ADD8-8D50-1C6F978692EF}"/>
              </a:ext>
            </a:extLst>
          </p:cNvPr>
          <p:cNvSpPr txBox="1"/>
          <p:nvPr/>
        </p:nvSpPr>
        <p:spPr>
          <a:xfrm>
            <a:off x="7339694" y="3233293"/>
            <a:ext cx="2840908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Performance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 템플릿 다운 및 접속 후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-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홈 탭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677B9E3E-F03D-CC3D-C5B4-3FE557BDE3AC}"/>
              </a:ext>
            </a:extLst>
          </p:cNvPr>
          <p:cNvSpPr/>
          <p:nvPr/>
        </p:nvSpPr>
        <p:spPr>
          <a:xfrm>
            <a:off x="6953636" y="3204567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C187DA-FA42-FC6F-C573-640FE877919D}"/>
              </a:ext>
            </a:extLst>
          </p:cNvPr>
          <p:cNvSpPr txBox="1"/>
          <p:nvPr/>
        </p:nvSpPr>
        <p:spPr>
          <a:xfrm>
            <a:off x="7339694" y="4033950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원본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텍스트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아래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꺽새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CE32F555-1707-0BAF-134B-E33EEA4F93CF}"/>
              </a:ext>
            </a:extLst>
          </p:cNvPr>
          <p:cNvSpPr/>
          <p:nvPr/>
        </p:nvSpPr>
        <p:spPr>
          <a:xfrm>
            <a:off x="6953636" y="4005224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1000CB-46AA-A259-FDDA-646B1774682A}"/>
              </a:ext>
            </a:extLst>
          </p:cNvPr>
          <p:cNvSpPr txBox="1"/>
          <p:nvPr/>
        </p:nvSpPr>
        <p:spPr>
          <a:xfrm>
            <a:off x="7339694" y="4705853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매개 변수 편집선택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5D4D56FC-F040-B2A7-9EB3-A6B823C01B65}"/>
              </a:ext>
            </a:extLst>
          </p:cNvPr>
          <p:cNvSpPr/>
          <p:nvPr/>
        </p:nvSpPr>
        <p:spPr>
          <a:xfrm>
            <a:off x="6953636" y="4677127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3" name="TextBox 26">
            <a:extLst>
              <a:ext uri="{FF2B5EF4-FFF2-40B4-BE49-F238E27FC236}">
                <a16:creationId xmlns:a16="http://schemas.microsoft.com/office/drawing/2014/main" id="{7CE70250-D96E-EBC3-671E-729E80F10F71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3.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 데이터 입력</a:t>
            </a:r>
          </a:p>
        </p:txBody>
      </p:sp>
    </p:spTree>
    <p:extLst>
      <p:ext uri="{BB962C8B-B14F-4D97-AF65-F5344CB8AC3E}">
        <p14:creationId xmlns:p14="http://schemas.microsoft.com/office/powerpoint/2010/main" val="293137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311C46-AAA9-C243-B92E-6EAC18EFB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47" y="2121644"/>
            <a:ext cx="6037401" cy="314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7DD336-365F-92E9-2078-3956A44293A9}"/>
              </a:ext>
            </a:extLst>
          </p:cNvPr>
          <p:cNvSpPr txBox="1"/>
          <p:nvPr/>
        </p:nvSpPr>
        <p:spPr>
          <a:xfrm>
            <a:off x="7302588" y="3180467"/>
            <a:ext cx="2840908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복사된 경로 붙여넣기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※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경로의 가장 앞과 뒤의 따옴표 지운 후 적용하기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CA1E225F-B762-F0DE-3DBC-6986AD418FBF}"/>
              </a:ext>
            </a:extLst>
          </p:cNvPr>
          <p:cNvSpPr/>
          <p:nvPr/>
        </p:nvSpPr>
        <p:spPr>
          <a:xfrm>
            <a:off x="6916530" y="3151741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EF4AC5-C7E8-44E9-D665-4AF71512C31C}"/>
              </a:ext>
            </a:extLst>
          </p:cNvPr>
          <p:cNvSpPr txBox="1"/>
          <p:nvPr/>
        </p:nvSpPr>
        <p:spPr>
          <a:xfrm>
            <a:off x="7302588" y="3981124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확인 버튼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FD5BDAC0-CA8C-137B-50A5-C35AA030C9E6}"/>
              </a:ext>
            </a:extLst>
          </p:cNvPr>
          <p:cNvSpPr/>
          <p:nvPr/>
        </p:nvSpPr>
        <p:spPr>
          <a:xfrm>
            <a:off x="6916530" y="3952398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EB875-9BB6-CF31-28B1-2123377813B5}"/>
              </a:ext>
            </a:extLst>
          </p:cNvPr>
          <p:cNvSpPr txBox="1"/>
          <p:nvPr/>
        </p:nvSpPr>
        <p:spPr>
          <a:xfrm>
            <a:off x="7327118" y="4754222"/>
            <a:ext cx="2840908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매개 변수 입력 후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변경 내용 적용 버튼 클릭하기 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CFD2D251-8A4A-C9BA-715B-4299CCAFFEF0}"/>
              </a:ext>
            </a:extLst>
          </p:cNvPr>
          <p:cNvSpPr/>
          <p:nvPr/>
        </p:nvSpPr>
        <p:spPr>
          <a:xfrm>
            <a:off x="6941060" y="4725496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18EC0B-D15C-A3EE-C840-AB30C805C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72" y="5354184"/>
            <a:ext cx="5841775" cy="1289743"/>
          </a:xfrm>
          <a:prstGeom prst="rect">
            <a:avLst/>
          </a:prstGeom>
        </p:spPr>
      </p:pic>
      <p:sp>
        <p:nvSpPr>
          <p:cNvPr id="16" name="TextBox 26">
            <a:extLst>
              <a:ext uri="{FF2B5EF4-FFF2-40B4-BE49-F238E27FC236}">
                <a16:creationId xmlns:a16="http://schemas.microsoft.com/office/drawing/2014/main" id="{28480F38-0C9A-BE0D-F2C7-41C289CEB174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3.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 데이터 입력</a:t>
            </a:r>
          </a:p>
        </p:txBody>
      </p:sp>
    </p:spTree>
    <p:extLst>
      <p:ext uri="{BB962C8B-B14F-4D97-AF65-F5344CB8AC3E}">
        <p14:creationId xmlns:p14="http://schemas.microsoft.com/office/powerpoint/2010/main" val="1460644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ctr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퍼포먼스 보고서 적용 완료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–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및 보고서 확인이 가능합니다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ED2AA0B-D3DD-1D10-15E8-5DBB2C90D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1202" y="1930612"/>
            <a:ext cx="8010996" cy="4653787"/>
          </a:xfrm>
          <a:prstGeom prst="rect">
            <a:avLst/>
          </a:prstGeom>
        </p:spPr>
      </p:pic>
      <p:sp>
        <p:nvSpPr>
          <p:cNvPr id="15" name="TextBox 26">
            <a:extLst>
              <a:ext uri="{FF2B5EF4-FFF2-40B4-BE49-F238E27FC236}">
                <a16:creationId xmlns:a16="http://schemas.microsoft.com/office/drawing/2014/main" id="{85672D22-EEA9-66B8-6D89-0082C5E75A64}"/>
              </a:ext>
            </a:extLst>
          </p:cNvPr>
          <p:cNvSpPr txBox="1"/>
          <p:nvPr/>
        </p:nvSpPr>
        <p:spPr>
          <a:xfrm>
            <a:off x="6800437" y="405780"/>
            <a:ext cx="337098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3.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 데이터 입력</a:t>
            </a:r>
          </a:p>
        </p:txBody>
      </p:sp>
    </p:spTree>
    <p:extLst>
      <p:ext uri="{BB962C8B-B14F-4D97-AF65-F5344CB8AC3E}">
        <p14:creationId xmlns:p14="http://schemas.microsoft.com/office/powerpoint/2010/main" val="13200110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3317591"/>
            <a:chOff x="3514167" y="1074589"/>
            <a:chExt cx="2808002" cy="3317591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50914"/>
              <a:chOff x="3514168" y="1074589"/>
              <a:chExt cx="2808000" cy="750914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Power BI </a:t>
                </a:r>
                <a:r>
                  <a:rPr lang="ko-KR" altLang="en-US" sz="16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퍼포먼스 보고서 소개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성능 분석기 측정 및 입력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성능 분석 데이터 입력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퍼포먼스 보고서 소개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1. Metadata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현재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보고서의 메타 데이터 정보와 쿼리 횟수 등을 종합적으로 보여줍니다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2" y="2130667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 로드에 걸린 시간 정보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가장 오래 걸리는 객체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객체별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로드 시간 확인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" name="Picture 2" descr="Time Total (ms): Action Label &#10;口口口口- &#10;1175 1.,籾크h 회i正r_회계 연도 &#10;1” 계호도 &#10;721 5ⅱ &#10;즈r-회葬』연三 &#10;1 155 &#10;드t크:」드 &#10;133 `하5듸: &#10;1&amp;3 `하5드Ⅰ: &#10;532 `하5듸: &#10;721 `하5彎: &#10;7크5 `하5듸: &#10;1 155 &#10;1 175 &#10;“21.,籾크h 드ⅱGr-팀 &#10;Time (ms) 0져X (ms) &#10;7테듬7 &#10;19333 &#10;3이00 &#10;21테듬7 &#10;45테듬7 &#10;73듬 `炳u회: 5ⅱ즈「-회葬』 &#10;Time (ms) Time &#10;5Ⅰ드-로결년三 &#10;5Ⅰ드-드Ⅰ치년三 &#10;5Ⅰ~-원 전국 &#10;sli즈r_화계현三 &#10;회계 &#10;1 5ⅱæ-로계연三 &#10;5ⅱ:*-로계연三 &#10;| 긔드이카 (ms) &#10;7월듬7 &#10;170-00 &#10;10-00 &#10;100-00 &#10;1333 &#10;240-00 &#10;5|i즈-로•계년도 &#10;Time [쬐 &#10;130 00 &#10;21 듬 57 &#10;About this page &#10;이 페이지는 시각흐 가제의 업더Ⅰ01트 정보를 보여 &#10;-의다- 하담 들들은 Ferfcrmence 爻n귀}즈「 시할 &#10;즐과 지표를 기반으로 보여줍니다- &#10;*간 업나.1』″ Cithub BaÄPEl ">
            <a:extLst>
              <a:ext uri="{FF2B5EF4-FFF2-40B4-BE49-F238E27FC236}">
                <a16:creationId xmlns:a16="http://schemas.microsoft.com/office/drawing/2014/main" id="{944D4D3C-3F6C-85B6-B55C-1BC329A9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94" y="1885243"/>
            <a:ext cx="8828209" cy="499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3. Change Detection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데이터의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리프레시에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따른 소요 시간이 정리된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3074" name="Picture 2" descr="Time Total (ms), Action Label &#10;Act&amp; &#10;C•OC' l_lser Action: StyrteeMonitorin &#10;Actiæ &#10;coa &#10;011 oth-*r &#10;021 oth-*r &#10;022 &#10;030 &#10;oth-*r &#10;other 0th &#10;Time Tctsl (ms) &#10;zooc &#10;120.00 &#10;230.00 &#10;226.67 &#10;'3.33 &#10;'3.33 &#10;zooc &#10;173.33 &#10;136.67 &#10;336.67 &#10;3gooc &#10;330.00 &#10;=ooc &#10;236.67 &#10;Time DAX (ms) &#10;46.67 &#10;sooo &#10;3000 &#10;120.00 &#10;23000 &#10;12000 &#10;23000 &#10;22667 &#10;22567 &#10;36667 &#10;36000 &#10;38333 &#10;21000 &#10;17333 &#10;13567 &#10;16667 &#10;28333 &#10;37000 &#10;27000 &#10;370 c.o &#10;23333 &#10;36667 &#10;67 &#10;l,soc &#10;l,coc &#10;Action: Ching—slicer &#10;202 oth-*r &#10;206 &#10;207 &#10;214 &#10;216 &#10;218 &#10;220 &#10;222 &#10;226 &#10;257 &#10;1667 &#10;other &#10;1718 &#10;Other &#10;1 677 &#10;Other &#10;167g &#10;Other &#10;Zug &#10;Other &#10;1264 &#10;Other &#10;Other &#10;Other &#10;Other &#10;Other &#10;1200 &#10;Other &#10;1212 &#10;Other &#10;1204 &#10;1202 &#10;other &#10;About this page: &#10;01 &#10;— LICH &#10;= Performer-ace unel•jzer ">
            <a:extLst>
              <a:ext uri="{FF2B5EF4-FFF2-40B4-BE49-F238E27FC236}">
                <a16:creationId xmlns:a16="http://schemas.microsoft.com/office/drawing/2014/main" id="{D9C580AF-1C81-D541-2FCC-B5E3E831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19" y="2106084"/>
            <a:ext cx="8117160" cy="455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4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4. Event Tree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시각적 개체와 행동에 소요된 시간을 순서를 고려한 트리 형태로 조회 및 필터링 가능한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052" name="Picture 4" descr="L 一 S 」 艹 e … UOIPXI L00 &#10;, 262d ~ : noqv &#10;」 a 0 81 〕 0 &#10;」 a 0 0L0 &#10;」 a 0 L LO &#10;」 a 0 寸 LO &#10;」 a 0 9L0 &#10;」 a 0 8L0 &#10;」 a 0 ZZO &#10;」 a 0 寸 ZO &#10;」 a 0 9Z0 &#10;」 a 0 5Z0 &#10;」 a 0 0E0 &#10;」 a 0 L90 &#10;00981 &#10;: 7 一 7 _y &#10;no 889' &#10;- lu 35 凵 3 &#10;「 79 L &#10;0 7 二 S37 &#10;OCfCEZ &#10;ESE'L &#10;ESE'L &#10;OCfCEZ &#10;OCfOLL &#10;凵 艹 「 」 u E 0 凵 28 &#10;凵 艹 「 」 u E 0 凵 &#10;凵 艹 「 」 u E 0 凵 &#10;凵 艹 「 」 u E 0 凵 &#10;uo E 」 u no … &#10;uo E 」 u no … ">
            <a:extLst>
              <a:ext uri="{FF2B5EF4-FFF2-40B4-BE49-F238E27FC236}">
                <a16:creationId xmlns:a16="http://schemas.microsoft.com/office/drawing/2014/main" id="{05471030-7E6E-C062-1A9F-14A8E185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4" y="1980431"/>
            <a:ext cx="8568952" cy="48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4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5. Timeline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각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행동을 시작한 시점부터 걸린 시간을 정리한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4100" name="Picture 4" descr="Act&amp; &#10;Rank &#10;a m porænt &#10;DOC' Action: StyrteeMonitorin &#10;DO 1 Actiom &#10;C.02 oth-*r &#10;Dou &#10;C,07 &#10;Doa &#10;C.08 oth-*r &#10;010 oth-*r &#10;011 oth-*r &#10;Oth-ær &#10;016 oth-*r &#10;018 oth-*r &#10;021 oth-*r &#10;022 &#10;022 oth-*r &#10;Ms Sinæ &#10;First Edge &#10;MS Since &#10;Action &#10;Act&amp; &#10;component &#10;Begin &#10;Beg I n &#10;2.53000 &#10;a.ssooo &#10;2.ssooo &#10;a.ssooo &#10;2.56000 &#10;2.56000 &#10;2.56667 &#10;2.56667 &#10;2.570 c.o &#10;Durstion Ms &#10;Other &#10;2ssE (277%) &#10;Visua I &#10;(72.3%) &#10;Query &#10;VAR _DSCFilWT*le = &#10;Action Label &#10;000 User Action: StartedMonitoring &#10;001 User Action: Refresh &#10;002 other &#10;004 other &#10;007 other &#10;008 other &#10;010 other &#10;011 other &#10;014 other &#10;016 other &#10;018 other &#10;021 other &#10;022 other &#10;024 other &#10;026 other &#10;029 other &#10;030 other &#10;061 other &#10;component &#10;About this page: &#10;Event C nt &#10;20s ">
            <a:extLst>
              <a:ext uri="{FF2B5EF4-FFF2-40B4-BE49-F238E27FC236}">
                <a16:creationId xmlns:a16="http://schemas.microsoft.com/office/drawing/2014/main" id="{BE475782-86A9-2F40-30E7-21B23787B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44" y="2010525"/>
            <a:ext cx="8458109" cy="47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분석기 측정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874289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3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8465</TotalTime>
  <Words>380</Words>
  <Application>Microsoft Office PowerPoint</Application>
  <PresentationFormat>사용자 지정</PresentationFormat>
  <Paragraphs>75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나눔스퀘어 Bold</vt:lpstr>
      <vt:lpstr>나눔스퀘어 Light</vt:lpstr>
      <vt:lpstr>맑은 고딕</vt:lpstr>
      <vt:lpstr>나눔스퀘어</vt:lpstr>
      <vt:lpstr>Arial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Liam Kim</cp:lastModifiedBy>
  <cp:revision>606</cp:revision>
  <cp:lastPrinted>2023-02-01T06:26:04Z</cp:lastPrinted>
  <dcterms:created xsi:type="dcterms:W3CDTF">2015-10-05T21:47:00Z</dcterms:created>
  <dcterms:modified xsi:type="dcterms:W3CDTF">2024-01-30T02:57:12Z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